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710" r:id="rId2"/>
  </p:sldMasterIdLst>
  <p:notesMasterIdLst>
    <p:notesMasterId r:id="rId22"/>
  </p:notesMasterIdLst>
  <p:handoutMasterIdLst>
    <p:handoutMasterId r:id="rId23"/>
  </p:handoutMasterIdLst>
  <p:sldIdLst>
    <p:sldId id="256" r:id="rId3"/>
    <p:sldId id="269" r:id="rId4"/>
    <p:sldId id="301" r:id="rId5"/>
    <p:sldId id="257" r:id="rId6"/>
    <p:sldId id="294" r:id="rId7"/>
    <p:sldId id="296" r:id="rId8"/>
    <p:sldId id="295" r:id="rId9"/>
    <p:sldId id="297" r:id="rId10"/>
    <p:sldId id="298" r:id="rId11"/>
    <p:sldId id="299" r:id="rId12"/>
    <p:sldId id="300" r:id="rId13"/>
    <p:sldId id="303" r:id="rId14"/>
    <p:sldId id="304" r:id="rId15"/>
    <p:sldId id="305" r:id="rId16"/>
    <p:sldId id="307" r:id="rId17"/>
    <p:sldId id="308" r:id="rId18"/>
    <p:sldId id="306" r:id="rId19"/>
    <p:sldId id="310" r:id="rId20"/>
    <p:sldId id="284" r:id="rId21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07A"/>
    <a:srgbClr val="116E8A"/>
    <a:srgbClr val="E5948B"/>
    <a:srgbClr val="CC6600"/>
    <a:srgbClr val="86BCE5"/>
    <a:srgbClr val="1D8DB0"/>
    <a:srgbClr val="147694"/>
    <a:srgbClr val="177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7" autoAdjust="0"/>
    <p:restoredTop sz="94402" autoAdjust="0"/>
  </p:normalViewPr>
  <p:slideViewPr>
    <p:cSldViewPr snapToObjects="1" showGuides="1">
      <p:cViewPr>
        <p:scale>
          <a:sx n="100" d="100"/>
          <a:sy n="100" d="100"/>
        </p:scale>
        <p:origin x="-204" y="-72"/>
      </p:cViewPr>
      <p:guideLst>
        <p:guide orient="horz" pos="3294"/>
        <p:guide pos="5602"/>
      </p:guideLst>
    </p:cSldViewPr>
  </p:slideViewPr>
  <p:outlineViewPr>
    <p:cViewPr>
      <p:scale>
        <a:sx n="33" d="100"/>
        <a:sy n="33" d="100"/>
      </p:scale>
      <p:origin x="0" y="930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Objects="1" showGuides="1">
      <p:cViewPr varScale="1">
        <p:scale>
          <a:sx n="73" d="100"/>
          <a:sy n="73" d="100"/>
        </p:scale>
        <p:origin x="-2028" y="-9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85198-F140-406E-8F04-DE9D809B9791}" type="datetimeFigureOut">
              <a:rPr lang="nl-BE" sz="1000" smtClean="0">
                <a:latin typeface="Arial" pitchFamily="34" charset="0"/>
                <a:cs typeface="Arial" pitchFamily="34" charset="0"/>
              </a:rPr>
              <a:pPr/>
              <a:t>17/02/2014</a:t>
            </a:fld>
            <a:endParaRPr lang="nl-B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 sz="1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024B3E-C6E9-4CB0-843C-3CD5676655AA}" type="slidenum">
              <a:rPr lang="nl-BE" sz="1000" smtClean="0"/>
              <a:pPr/>
              <a:t>‹nr.›</a:t>
            </a:fld>
            <a:endParaRPr lang="nl-BE" sz="1000"/>
          </a:p>
        </p:txBody>
      </p:sp>
    </p:spTree>
    <p:extLst>
      <p:ext uri="{BB962C8B-B14F-4D97-AF65-F5344CB8AC3E}">
        <p14:creationId xmlns:p14="http://schemas.microsoft.com/office/powerpoint/2010/main" val="397321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7AF0A2F9-EF49-41B3-9E69-7CDBDC14786A}" type="datetimeFigureOut">
              <a:rPr lang="nl-BE" smtClean="0"/>
              <a:pPr/>
              <a:t>17/02/2014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540000" y="4320000"/>
            <a:ext cx="5760000" cy="41400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dirty="0" smtClean="0"/>
              <a:t>Klik om de modelstijlen te bewerken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latin typeface="Arial" pitchFamily="34" charset="0"/>
                <a:cs typeface="Arial" pitchFamily="34" charset="0"/>
              </a:defRPr>
            </a:lvl1pPr>
          </a:lstStyle>
          <a:p>
            <a:fld id="{17C257C2-8D60-4760-88CB-024AF3EEC641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94757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924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648000"/>
            <a:ext cx="9144000" cy="6228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096000" y="2088000"/>
            <a:ext cx="5580000" cy="18000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presentatie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096000" y="4193675"/>
            <a:ext cx="5580000" cy="108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presentatie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00" y="1800000"/>
            <a:ext cx="1840048" cy="429444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283600" y="5706000"/>
            <a:ext cx="428400" cy="72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60000"/>
            <a:ext cx="2014732" cy="71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046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3754D-CF4F-4F33-8FF9-3655E78644FF}" type="datetime1">
              <a:rPr lang="nl-BE" smtClean="0"/>
              <a:t>17/02/2014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853669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0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BC803-A213-4236-97C2-7B5601B725E8}" type="datetime1">
              <a:rPr lang="nl-BE" smtClean="0"/>
              <a:t>17/02/2014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25954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8AA60-FE21-44A8-AD38-8CEF1C5D91CE}" type="datetime1">
              <a:rPr lang="nl-BE" smtClean="0"/>
              <a:t>17/02/2014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26396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AA9BC-BDCE-4CDC-9BB8-364E1C142430}" type="datetime1">
              <a:rPr lang="nl-BE" smtClean="0"/>
              <a:t>17/02/2014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0134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BA3AF-5D58-4B35-BBE6-B6CCA79E9980}" type="datetime1">
              <a:rPr lang="nl-BE" smtClean="0"/>
              <a:t>17/02/2014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81974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9797A4-E94D-4820-9E45-06D3AB2B99D1}" type="datetime1">
              <a:rPr lang="nl-BE" smtClean="0"/>
              <a:t>17/02/2014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253469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r>
              <a:rPr lang="nl-BE" smtClean="0"/>
              <a:t>Pavia 1 april 2011</a:t>
            </a:r>
            <a:endParaRPr lang="nl-BE" dirty="0"/>
          </a:p>
        </p:txBody>
      </p:sp>
      <p:sp>
        <p:nvSpPr>
          <p:cNvPr id="9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79448113-83AA-46E6-AD87-684A33D965F0}" type="datetime1">
              <a:rPr lang="nl-BE" smtClean="0"/>
              <a:t>17/02/2014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73489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27796D-82E1-4137-BA0E-7DDAB59732D5}" type="datetime1">
              <a:rPr lang="nl-BE" smtClean="0"/>
              <a:t>17/02/2014</a:t>
            </a:fld>
            <a:endParaRPr lang="nl-BE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6" name="Tijdelijke aanduiding voor tekst 2"/>
          <p:cNvSpPr>
            <a:spLocks noGrp="1"/>
          </p:cNvSpPr>
          <p:nvPr>
            <p:ph idx="1" hasCustomPrompt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/>
            </a:lvl1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1690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0" y="0"/>
            <a:ext cx="9144000" cy="6372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9" name="Titel 1"/>
          <p:cNvSpPr>
            <a:spLocks noGrp="1"/>
          </p:cNvSpPr>
          <p:nvPr>
            <p:ph type="ctrTitle" hasCustomPrompt="1"/>
          </p:nvPr>
        </p:nvSpPr>
        <p:spPr>
          <a:xfrm>
            <a:off x="3780000" y="2304000"/>
            <a:ext cx="5094000" cy="18002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 smtClean="0"/>
              <a:t>Klik en typ de titel van de sectie</a:t>
            </a:r>
            <a:endParaRPr lang="nl-BE" dirty="0"/>
          </a:p>
        </p:txBody>
      </p:sp>
      <p:sp>
        <p:nvSpPr>
          <p:cNvPr id="10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3780000" y="4419108"/>
            <a:ext cx="5094000" cy="1080000"/>
          </a:xfrm>
        </p:spPr>
        <p:txBody>
          <a:bodyPr anchor="t" anchorCtr="0"/>
          <a:lstStyle>
            <a:lvl1pPr marL="0" indent="0" algn="l"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dirty="0" smtClean="0"/>
              <a:t>Klik en typ de subtitel van de sectie</a:t>
            </a:r>
            <a:endParaRPr lang="nl-BE" dirty="0"/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0000"/>
            <a:ext cx="3300991" cy="320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96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rgbClr val="52BDEC"/>
                </a:solidFill>
              </a:defRPr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5400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835400" y="1350000"/>
            <a:ext cx="4038600" cy="4428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 marL="1435100" indent="-2286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030BB-4771-47FB-B24F-CC8B95E4CA37}" type="datetime1">
              <a:rPr lang="nl-BE" smtClean="0"/>
              <a:t>17/02/2014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98030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540000" y="1350000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407A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540000" y="1991922"/>
            <a:ext cx="4040188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435100" indent="-180000">
              <a:buFont typeface="Arial" pitchFamily="34" charset="0"/>
              <a:buChar char="-"/>
              <a:defRPr sz="1600">
                <a:solidFill>
                  <a:srgbClr val="00407A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24000" y="1350000"/>
            <a:ext cx="40392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4000" y="1991922"/>
            <a:ext cx="4039200" cy="37980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  <a:lvl4pPr>
              <a:defRPr sz="1600"/>
            </a:lvl4pPr>
            <a:lvl5pPr marL="1584325" indent="-285750">
              <a:buFont typeface="Arial" pitchFamily="34" charset="0"/>
              <a:buChar char="-"/>
              <a:defRPr lang="nl-BE" sz="1600" kern="1200" dirty="0">
                <a:solidFill>
                  <a:srgbClr val="00407A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6562-22F3-46F1-9DC6-FD8DC1F3CFCA}" type="datetime1">
              <a:rPr lang="nl-BE" smtClean="0"/>
              <a:t>17/02/2014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37820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44E67-15FA-4629-89CA-2164B2ADBB42}" type="datetime1">
              <a:rPr lang="nl-BE" smtClean="0"/>
              <a:t>17/02/2014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61822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3E3C4-DBC2-4F67-972C-516B1B97E703}" type="datetime1">
              <a:rPr lang="nl-BE" smtClean="0"/>
              <a:t>17/02/2014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890592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540000"/>
            <a:ext cx="3008313" cy="895100"/>
          </a:xfrm>
        </p:spPr>
        <p:txBody>
          <a:bodyPr anchor="t" anchorCtr="0"/>
          <a:lstStyle>
            <a:lvl1pPr algn="l">
              <a:defRPr sz="2000" b="1"/>
            </a:lvl1pPr>
          </a:lstStyle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3761909" y="540000"/>
            <a:ext cx="5105139" cy="5256000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600"/>
            </a:lvl4pPr>
            <a:lvl5pPr marL="1435100" indent="-228600">
              <a:buFont typeface="Arial" pitchFamily="34" charset="0"/>
              <a:buChar char="-"/>
              <a:tabLst/>
              <a:defRPr sz="1600">
                <a:solidFill>
                  <a:srgbClr val="00407A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39552" y="1435101"/>
            <a:ext cx="3008313" cy="4356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07189-5844-4271-AACD-34D08D75F487}" type="datetime1">
              <a:rPr lang="nl-BE" smtClean="0"/>
              <a:t>17/02/2014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BE" smtClean="0"/>
              <a:t>Pavia 1 april 2011</a:t>
            </a:r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06352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000" y="4788000"/>
            <a:ext cx="8334000" cy="540000"/>
          </a:xfrm>
        </p:spPr>
        <p:txBody>
          <a:bodyPr anchor="t" anchorCtr="0">
            <a:noAutofit/>
          </a:bodyPr>
          <a:lstStyle>
            <a:lvl1pPr algn="l">
              <a:defRPr sz="2000" b="1"/>
            </a:lvl1pPr>
          </a:lstStyle>
          <a:p>
            <a:r>
              <a:rPr lang="nl-NL" dirty="0" smtClean="0"/>
              <a:t>Klik en typ de tekst</a:t>
            </a:r>
            <a:endParaRPr lang="nl-BE" dirty="0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000" y="540000"/>
            <a:ext cx="8334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smtClean="0"/>
              <a:t>Klik op het pictogram als u een afbeelding wilt toevoegen</a:t>
            </a:r>
            <a:endParaRPr lang="nl-BE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 hasCustomPrompt="1"/>
          </p:nvPr>
        </p:nvSpPr>
        <p:spPr>
          <a:xfrm>
            <a:off x="540000" y="5445224"/>
            <a:ext cx="8334000" cy="360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dirty="0" smtClean="0"/>
              <a:t>Klik en typ de tekst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540000" y="6048000"/>
            <a:ext cx="936000" cy="288000"/>
          </a:xfrm>
        </p:spPr>
        <p:txBody>
          <a:bodyPr/>
          <a:lstStyle/>
          <a:p>
            <a:fld id="{9B7DF13D-892E-4CEC-BF30-A9A8817E46CC}" type="datetime1">
              <a:rPr lang="nl-BE" smtClean="0"/>
              <a:t>17/02/2014</a:t>
            </a:fld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jdelijke aanduiding voor voettekst 3"/>
          <p:cNvSpPr>
            <a:spLocks noGrp="1"/>
          </p:cNvSpPr>
          <p:nvPr>
            <p:ph type="ftr" sz="quarter" idx="11"/>
          </p:nvPr>
        </p:nvSpPr>
        <p:spPr>
          <a:xfrm>
            <a:off x="1566000" y="6048000"/>
            <a:ext cx="1980000" cy="288000"/>
          </a:xfrm>
        </p:spPr>
        <p:txBody>
          <a:bodyPr/>
          <a:lstStyle/>
          <a:p>
            <a:r>
              <a:rPr lang="nl-BE" smtClean="0"/>
              <a:t>Pavia 1 april 2011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024263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8E560AF9-4D9F-4113-B233-81297880C386}" type="datetime1">
              <a:rPr lang="nl-BE" smtClean="0"/>
              <a:t>17/02/2014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BE" smtClean="0"/>
              <a:t>Pavia 1 april 2011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21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9" r:id="rId2"/>
    <p:sldLayoutId id="2147483698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000"/>
            <a:ext cx="3240000" cy="2668236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90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nl-NL" dirty="0" smtClean="0"/>
              <a:t>Klik en typ de titel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40000" y="1349999"/>
            <a:ext cx="8334000" cy="442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 smtClean="0"/>
              <a:t>Klik en typ de tekst</a:t>
            </a:r>
          </a:p>
          <a:p>
            <a:pPr lvl="1"/>
            <a:r>
              <a:rPr lang="nl-NL" dirty="0" smtClean="0"/>
              <a:t>Tweede niveau</a:t>
            </a:r>
          </a:p>
          <a:p>
            <a:pPr lvl="2"/>
            <a:r>
              <a:rPr lang="nl-NL" dirty="0" smtClean="0"/>
              <a:t>Derde niveau</a:t>
            </a:r>
          </a:p>
          <a:p>
            <a:pPr lvl="3"/>
            <a:r>
              <a:rPr lang="nl-NL" dirty="0" smtClean="0"/>
              <a:t>Vierde niveau</a:t>
            </a:r>
          </a:p>
          <a:p>
            <a:pPr lvl="4"/>
            <a:r>
              <a:rPr lang="nl-NL" dirty="0" smtClean="0"/>
              <a:t>Vijfde niveau</a:t>
            </a:r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539552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DC9E3E49-EC25-4B34-B921-493AFB410FEC}" type="datetime1">
              <a:rPr lang="nl-BE" smtClean="0"/>
              <a:t>17/02/2014</a:t>
            </a:fld>
            <a:endParaRPr lang="nl-BE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566000" y="6048000"/>
            <a:ext cx="1980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nl-BE" smtClean="0"/>
              <a:t>Pavia 1 april 2011</a:t>
            </a:r>
            <a:endParaRPr lang="nl-BE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3636000" y="6048000"/>
            <a:ext cx="936000" cy="288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rgbClr val="00407A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35D8031-C8E5-48F8-A3B6-81643B27A3AF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7" name="Rechthoek 6"/>
          <p:cNvSpPr/>
          <p:nvPr/>
        </p:nvSpPr>
        <p:spPr>
          <a:xfrm>
            <a:off x="0" y="6372000"/>
            <a:ext cx="9144000" cy="486000"/>
          </a:xfrm>
          <a:prstGeom prst="rect">
            <a:avLst/>
          </a:prstGeom>
          <a:gradFill flip="none" rotWithShape="1">
            <a:gsLst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16E8A"/>
              </a:gs>
              <a:gs pos="100000">
                <a:srgbClr val="177E9D"/>
              </a:gs>
              <a:gs pos="100000">
                <a:srgbClr val="116E8A"/>
              </a:gs>
              <a:gs pos="100000">
                <a:schemeClr val="accent1">
                  <a:tint val="44500"/>
                  <a:satMod val="160000"/>
                </a:schemeClr>
              </a:gs>
              <a:gs pos="0">
                <a:srgbClr val="1D8DB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000" y="6048000"/>
            <a:ext cx="1512458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45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baseline="0">
          <a:solidFill>
            <a:srgbClr val="52BDEC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60000" indent="-360000" algn="l" defTabSz="914400" rtl="0" eaLnBrk="1" latinLnBrk="0" hangingPunct="1">
        <a:spcBef>
          <a:spcPts val="580"/>
        </a:spcBef>
        <a:buSzPct val="110000"/>
        <a:buFont typeface="Arial" pitchFamily="34" charset="0"/>
        <a:buChar char="•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1pPr>
      <a:lvl2pPr marL="720000" indent="-360363" algn="l" defTabSz="914400" rtl="0" eaLnBrk="1" latinLnBrk="0" hangingPunct="1">
        <a:spcBef>
          <a:spcPts val="580"/>
        </a:spcBef>
        <a:buSzPct val="75000"/>
        <a:buFont typeface="Courier New" pitchFamily="49" charset="0"/>
        <a:buChar char="o"/>
        <a:defRPr sz="24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2pPr>
      <a:lvl3pPr marL="990000" indent="-2700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3pPr>
      <a:lvl4pPr marL="1168400" indent="-180000" algn="l" defTabSz="914400" rtl="0" eaLnBrk="1" latinLnBrk="0" hangingPunct="1">
        <a:spcBef>
          <a:spcPts val="380"/>
        </a:spcBef>
        <a:buSzPct val="80000"/>
        <a:buFont typeface="Arial" pitchFamily="34" charset="0"/>
        <a:buChar char="•"/>
        <a:defRPr sz="1600" kern="120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4pPr>
      <a:lvl5pPr marL="1338263" indent="-179388" algn="l" defTabSz="914400" rtl="0" eaLnBrk="1" latinLnBrk="0" hangingPunct="1">
        <a:spcBef>
          <a:spcPts val="380"/>
        </a:spcBef>
        <a:buFont typeface="Arial" pitchFamily="34" charset="0"/>
        <a:buChar char="-"/>
        <a:defRPr lang="nl-BE" sz="1600" kern="1200" dirty="0">
          <a:solidFill>
            <a:srgbClr val="00407A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066264" y="2492896"/>
            <a:ext cx="5580000" cy="1800000"/>
          </a:xfrm>
        </p:spPr>
        <p:txBody>
          <a:bodyPr/>
          <a:lstStyle/>
          <a:p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Restauratie van het</a:t>
            </a:r>
            <a:br>
              <a:rPr lang="nl-BE" dirty="0" smtClean="0"/>
            </a:br>
            <a:r>
              <a:rPr lang="nl-BE" dirty="0" smtClean="0"/>
              <a:t>Seminarie Leo XIII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3096000" y="4653136"/>
            <a:ext cx="5580000" cy="432048"/>
          </a:xfrm>
        </p:spPr>
        <p:txBody>
          <a:bodyPr/>
          <a:lstStyle/>
          <a:p>
            <a:r>
              <a:rPr lang="nl-BE" dirty="0"/>
              <a:t>v</a:t>
            </a:r>
            <a:r>
              <a:rPr lang="nl-BE" dirty="0" smtClean="0"/>
              <a:t>an </a:t>
            </a:r>
            <a:r>
              <a:rPr lang="nl-BE" dirty="0" smtClean="0">
                <a:solidFill>
                  <a:schemeClr val="bg2"/>
                </a:solidFill>
              </a:rPr>
              <a:t>1895</a:t>
            </a:r>
            <a:r>
              <a:rPr lang="nl-BE" dirty="0" smtClean="0"/>
              <a:t> tot heden en verder 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16941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Glas-in-loodramen:</a:t>
            </a:r>
          </a:p>
          <a:p>
            <a:pPr>
              <a:buFontTx/>
              <a:buChar char="-"/>
            </a:pPr>
            <a:r>
              <a:rPr lang="nl-BE" sz="2000" dirty="0" smtClean="0"/>
              <a:t>Volledige restauratie in atelier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  <p:pic>
        <p:nvPicPr>
          <p:cNvPr id="23" name="Afbeelding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3336817" cy="250261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2204864"/>
            <a:ext cx="1959682" cy="261290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594" y="2276872"/>
            <a:ext cx="3308395" cy="248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92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Torenuurwerk:</a:t>
            </a:r>
          </a:p>
          <a:p>
            <a:pPr>
              <a:buFontTx/>
              <a:buChar char="-"/>
            </a:pPr>
            <a:r>
              <a:rPr lang="nl-BE" sz="2000" dirty="0" smtClean="0"/>
              <a:t>Nieuwe wijzerplaten</a:t>
            </a:r>
          </a:p>
          <a:p>
            <a:pPr>
              <a:buFontTx/>
              <a:buChar char="-"/>
            </a:pPr>
            <a:r>
              <a:rPr lang="nl-BE" sz="2000" dirty="0" smtClean="0"/>
              <a:t>Herstel klokken</a:t>
            </a:r>
          </a:p>
          <a:p>
            <a:pPr>
              <a:buFontTx/>
              <a:buChar char="-"/>
            </a:pPr>
            <a:r>
              <a:rPr lang="nl-BE" sz="2000" dirty="0" smtClean="0"/>
              <a:t>Indienststelling oud uurwerkmechanisme (?)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739" y="549357"/>
            <a:ext cx="1943709" cy="259161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2" y="3258362"/>
            <a:ext cx="3491880" cy="261891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029833"/>
            <a:ext cx="3624006" cy="290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33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75638"/>
            <a:ext cx="8928992" cy="522962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Fasering:</a:t>
            </a:r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r>
              <a:rPr lang="nl-BE" sz="2000" dirty="0" smtClean="0"/>
              <a:t>Start werken: 3 maart 2014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283651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Werfhinder - werfinrichting:</a:t>
            </a:r>
          </a:p>
          <a:p>
            <a:pPr>
              <a:buFontTx/>
              <a:buChar char="-"/>
            </a:pPr>
            <a:r>
              <a:rPr lang="nl-BE" sz="2000" dirty="0" smtClean="0"/>
              <a:t>6 hoofdaannemers + verschillende onderaannemers</a:t>
            </a:r>
          </a:p>
          <a:p>
            <a:pPr>
              <a:buFontTx/>
              <a:buChar char="-"/>
            </a:pPr>
            <a:r>
              <a:rPr lang="nl-BE" sz="2000" dirty="0" smtClean="0"/>
              <a:t>Werfleiding door Technische Diensten KU Leuven</a:t>
            </a:r>
          </a:p>
          <a:p>
            <a:pPr>
              <a:buFontTx/>
              <a:buChar char="-"/>
            </a:pPr>
            <a:r>
              <a:rPr lang="nl-BE" sz="2000" dirty="0" smtClean="0"/>
              <a:t>Gevelstellingen (gefaseerde montage)</a:t>
            </a:r>
          </a:p>
          <a:p>
            <a:pPr>
              <a:buFontTx/>
              <a:buChar char="-"/>
            </a:pPr>
            <a:r>
              <a:rPr lang="nl-BE" sz="2000" dirty="0" smtClean="0"/>
              <a:t>Inname deel domein door andere werfinrichting:</a:t>
            </a:r>
          </a:p>
          <a:p>
            <a:pPr lvl="1">
              <a:buFontTx/>
              <a:buChar char="-"/>
            </a:pPr>
            <a:r>
              <a:rPr lang="nl-BE" sz="1600" dirty="0"/>
              <a:t>a</a:t>
            </a:r>
            <a:r>
              <a:rPr lang="nl-BE" sz="1600" dirty="0" smtClean="0"/>
              <a:t>fvalcontainers</a:t>
            </a:r>
          </a:p>
          <a:p>
            <a:pPr lvl="1">
              <a:buFontTx/>
              <a:buChar char="-"/>
            </a:pPr>
            <a:r>
              <a:rPr lang="nl-BE" sz="1600" dirty="0" smtClean="0"/>
              <a:t>bouwkraan en/of -lift</a:t>
            </a:r>
          </a:p>
          <a:p>
            <a:pPr lvl="1">
              <a:buFontTx/>
              <a:buChar char="-"/>
            </a:pPr>
            <a:r>
              <a:rPr lang="nl-BE" sz="1600" dirty="0"/>
              <a:t>s</a:t>
            </a:r>
            <a:r>
              <a:rPr lang="nl-BE" sz="1600" dirty="0" smtClean="0"/>
              <a:t>tockage bouwmaterialen</a:t>
            </a:r>
          </a:p>
          <a:p>
            <a:pPr lvl="1">
              <a:buFontTx/>
              <a:buChar char="-"/>
            </a:pPr>
            <a:r>
              <a:rPr lang="nl-BE" sz="1600" dirty="0"/>
              <a:t>w</a:t>
            </a:r>
            <a:r>
              <a:rPr lang="nl-BE" sz="1600" dirty="0" smtClean="0"/>
              <a:t>erfverkeer</a:t>
            </a:r>
          </a:p>
          <a:p>
            <a:pPr lvl="1">
              <a:buFontTx/>
              <a:buChar char="-"/>
            </a:pPr>
            <a:r>
              <a:rPr lang="nl-BE" sz="1600" dirty="0"/>
              <a:t>w</a:t>
            </a:r>
            <a:r>
              <a:rPr lang="nl-BE" sz="1600" dirty="0" smtClean="0"/>
              <a:t>erfketen</a:t>
            </a:r>
          </a:p>
          <a:p>
            <a:pPr lvl="1">
              <a:buFontTx/>
              <a:buChar char="-"/>
            </a:pPr>
            <a:r>
              <a:rPr lang="nl-BE" sz="1600" dirty="0" smtClean="0"/>
              <a:t>…</a:t>
            </a:r>
          </a:p>
          <a:p>
            <a:pPr>
              <a:buFontTx/>
              <a:buChar char="-"/>
            </a:pPr>
            <a:r>
              <a:rPr lang="nl-BE" sz="2000" dirty="0" smtClean="0"/>
              <a:t>Alle toegangen tot het gebouw blijven steeds bereikbaar</a:t>
            </a:r>
          </a:p>
          <a:p>
            <a:pPr>
              <a:buFontTx/>
              <a:buChar char="-"/>
            </a:pPr>
            <a:r>
              <a:rPr lang="nl-BE" sz="2000" dirty="0" smtClean="0"/>
              <a:t>Fietsenstallingen binnenplein zijde </a:t>
            </a:r>
            <a:r>
              <a:rPr lang="nl-BE" sz="2000" dirty="0" err="1" smtClean="0"/>
              <a:t>Vesaliusstraat</a:t>
            </a:r>
            <a:r>
              <a:rPr lang="nl-BE" sz="2000" dirty="0" smtClean="0"/>
              <a:t> blijven behouden</a:t>
            </a:r>
            <a:endParaRPr lang="nl-BE" sz="2000" dirty="0"/>
          </a:p>
          <a:p>
            <a:pPr lvl="1">
              <a:buFontTx/>
              <a:buChar char="-"/>
            </a:pPr>
            <a:endParaRPr lang="nl-BE" sz="2000" dirty="0" smtClean="0"/>
          </a:p>
          <a:p>
            <a:pPr lvl="1">
              <a:buFontTx/>
              <a:buChar char="-"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290532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8" y="692695"/>
            <a:ext cx="8182168" cy="525702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Werfhinder - werfinrichting:</a:t>
            </a:r>
          </a:p>
          <a:p>
            <a:pPr lvl="1">
              <a:buFontTx/>
              <a:buChar char="-"/>
            </a:pPr>
            <a:endParaRPr lang="nl-BE" sz="2000" dirty="0" smtClean="0"/>
          </a:p>
          <a:p>
            <a:pPr lvl="1">
              <a:buFontTx/>
              <a:buChar char="-"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200106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Werfhinder - geluidshinder:</a:t>
            </a:r>
          </a:p>
          <a:p>
            <a:pPr>
              <a:buFontTx/>
              <a:buChar char="-"/>
            </a:pPr>
            <a:r>
              <a:rPr lang="nl-BE" sz="2000" dirty="0" smtClean="0"/>
              <a:t>Werkuren:  ma </a:t>
            </a:r>
            <a:r>
              <a:rPr lang="nl-BE" sz="2000" dirty="0"/>
              <a:t>-</a:t>
            </a:r>
            <a:r>
              <a:rPr lang="nl-BE" sz="2000" dirty="0" smtClean="0"/>
              <a:t> vrij, ca. 7 - 16u</a:t>
            </a:r>
          </a:p>
          <a:p>
            <a:pPr>
              <a:buFontTx/>
              <a:buChar char="-"/>
            </a:pPr>
            <a:r>
              <a:rPr lang="nl-BE" sz="2000" dirty="0" smtClean="0"/>
              <a:t>Werken worden onderbroken tijdens examenperiodes (m.u.v. mogelijke schilderwerken):</a:t>
            </a:r>
          </a:p>
          <a:p>
            <a:pPr lvl="2">
              <a:buFontTx/>
              <a:buChar char="-"/>
            </a:pPr>
            <a:r>
              <a:rPr lang="nl-BE" sz="1600" dirty="0"/>
              <a:t>c</a:t>
            </a:r>
            <a:r>
              <a:rPr lang="nl-BE" sz="1600" dirty="0" smtClean="0"/>
              <a:t>a. 29 mei 2014 - 29 juni 2014</a:t>
            </a:r>
          </a:p>
          <a:p>
            <a:pPr lvl="2">
              <a:buFontTx/>
              <a:buChar char="-"/>
            </a:pPr>
            <a:r>
              <a:rPr lang="nl-BE" sz="1600" dirty="0"/>
              <a:t>j</a:t>
            </a:r>
            <a:r>
              <a:rPr lang="nl-BE" sz="1600" dirty="0" smtClean="0"/>
              <a:t>anuari 2015</a:t>
            </a:r>
          </a:p>
          <a:p>
            <a:pPr lvl="2">
              <a:buFontTx/>
              <a:buChar char="-"/>
            </a:pPr>
            <a:r>
              <a:rPr lang="nl-BE" sz="1600" dirty="0" smtClean="0"/>
              <a:t>ca</a:t>
            </a:r>
            <a:r>
              <a:rPr lang="nl-BE" sz="1600" dirty="0"/>
              <a:t>. </a:t>
            </a:r>
            <a:r>
              <a:rPr lang="nl-BE" sz="1600" dirty="0" smtClean="0"/>
              <a:t>30 </a:t>
            </a:r>
            <a:r>
              <a:rPr lang="nl-BE" sz="1600" dirty="0"/>
              <a:t>mei </a:t>
            </a:r>
            <a:r>
              <a:rPr lang="nl-BE" sz="1600" dirty="0" smtClean="0"/>
              <a:t>2015 </a:t>
            </a:r>
            <a:r>
              <a:rPr lang="nl-BE" sz="1600" dirty="0"/>
              <a:t>- </a:t>
            </a:r>
            <a:r>
              <a:rPr lang="nl-BE" sz="1600" dirty="0" smtClean="0"/>
              <a:t>28 </a:t>
            </a:r>
            <a:r>
              <a:rPr lang="nl-BE" sz="1600" dirty="0"/>
              <a:t>juni </a:t>
            </a:r>
            <a:r>
              <a:rPr lang="nl-BE" sz="1600" dirty="0" smtClean="0"/>
              <a:t>2015</a:t>
            </a:r>
          </a:p>
          <a:p>
            <a:pPr>
              <a:buFontTx/>
              <a:buChar char="-"/>
            </a:pPr>
            <a:r>
              <a:rPr lang="nl-BE" sz="2000" dirty="0" smtClean="0"/>
              <a:t>Mogelijk wel werken in bouwverlof (juli 2014 en juli 2015)</a:t>
            </a:r>
          </a:p>
          <a:p>
            <a:pPr>
              <a:buFontTx/>
              <a:buChar char="-"/>
            </a:pPr>
            <a:r>
              <a:rPr lang="nl-BE" sz="2000" dirty="0" smtClean="0"/>
              <a:t>Aard </a:t>
            </a:r>
            <a:r>
              <a:rPr lang="nl-BE" sz="2000" dirty="0"/>
              <a:t>en grootte geluidshinder zal sterk </a:t>
            </a:r>
            <a:r>
              <a:rPr lang="nl-BE" sz="2000" dirty="0" smtClean="0"/>
              <a:t>variëren</a:t>
            </a:r>
          </a:p>
          <a:p>
            <a:pPr>
              <a:buFontTx/>
              <a:buChar char="-"/>
            </a:pPr>
            <a:r>
              <a:rPr lang="nl-BE" sz="2000" dirty="0" smtClean="0"/>
              <a:t>Welke </a:t>
            </a:r>
            <a:r>
              <a:rPr lang="nl-BE" sz="2000" dirty="0"/>
              <a:t>geluiden?</a:t>
            </a:r>
          </a:p>
          <a:p>
            <a:pPr lvl="2">
              <a:buFontTx/>
              <a:buChar char="-"/>
            </a:pPr>
            <a:r>
              <a:rPr lang="nl-BE" sz="1600" dirty="0"/>
              <a:t>afbraak dakbedekking, verwijderen bakstenen en voegwerk</a:t>
            </a:r>
          </a:p>
          <a:p>
            <a:pPr lvl="2">
              <a:buFontTx/>
              <a:buChar char="-"/>
            </a:pPr>
            <a:r>
              <a:rPr lang="nl-BE" sz="1600" dirty="0"/>
              <a:t>reiniging (compressor)</a:t>
            </a:r>
          </a:p>
          <a:p>
            <a:pPr lvl="2">
              <a:buFontTx/>
              <a:buChar char="-"/>
            </a:pPr>
            <a:r>
              <a:rPr lang="nl-BE" sz="1600" dirty="0"/>
              <a:t>bouwlift en/of -kraan</a:t>
            </a:r>
          </a:p>
          <a:p>
            <a:pPr lvl="2">
              <a:buFontTx/>
              <a:buChar char="-"/>
            </a:pPr>
            <a:r>
              <a:rPr lang="nl-BE" sz="1600" dirty="0" smtClean="0"/>
              <a:t>plaatsen leien</a:t>
            </a:r>
          </a:p>
          <a:p>
            <a:pPr lvl="2">
              <a:buFontTx/>
              <a:buChar char="-"/>
            </a:pPr>
            <a:r>
              <a:rPr lang="nl-BE" sz="1600" dirty="0" smtClean="0"/>
              <a:t>…</a:t>
            </a:r>
            <a:endParaRPr lang="nl-BE" sz="1600" dirty="0"/>
          </a:p>
        </p:txBody>
      </p:sp>
    </p:spTree>
    <p:extLst>
      <p:ext uri="{BB962C8B-B14F-4D97-AF65-F5344CB8AC3E}">
        <p14:creationId xmlns:p14="http://schemas.microsoft.com/office/powerpoint/2010/main" val="1194731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96952"/>
            <a:ext cx="4480409" cy="266318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Werfhinder </a:t>
            </a:r>
            <a:r>
              <a:rPr lang="nl-BE" sz="2000" dirty="0"/>
              <a:t>-</a:t>
            </a:r>
            <a:r>
              <a:rPr lang="nl-BE" sz="2000" dirty="0" smtClean="0"/>
              <a:t> zone studentenkamers (fase 2):</a:t>
            </a:r>
            <a:endParaRPr lang="nl-BE" sz="2000" dirty="0"/>
          </a:p>
          <a:p>
            <a:pPr>
              <a:buFontTx/>
              <a:buChar char="-"/>
            </a:pPr>
            <a:r>
              <a:rPr lang="nl-BE" sz="2000" dirty="0" smtClean="0"/>
              <a:t>Montage stellingen + stellingnetten</a:t>
            </a:r>
          </a:p>
          <a:p>
            <a:pPr>
              <a:buFontTx/>
              <a:buChar char="-"/>
            </a:pPr>
            <a:r>
              <a:rPr lang="nl-BE" sz="2000" dirty="0" smtClean="0"/>
              <a:t>Gevel- en </a:t>
            </a:r>
            <a:r>
              <a:rPr lang="nl-BE" sz="2000" dirty="0" err="1" smtClean="0"/>
              <a:t>dakwerken</a:t>
            </a:r>
            <a:r>
              <a:rPr lang="nl-BE" sz="2000" dirty="0" smtClean="0"/>
              <a:t>: juli - oktober 2014</a:t>
            </a:r>
          </a:p>
          <a:p>
            <a:pPr>
              <a:buFontTx/>
              <a:buChar char="-"/>
            </a:pPr>
            <a:r>
              <a:rPr lang="nl-BE" sz="2000" dirty="0" smtClean="0"/>
              <a:t>Schrijnwerkherstel juli - september 2014</a:t>
            </a:r>
          </a:p>
          <a:p>
            <a:pPr>
              <a:buFontTx/>
              <a:buChar char="-"/>
            </a:pPr>
            <a:r>
              <a:rPr lang="nl-BE" sz="2000" dirty="0" smtClean="0"/>
              <a:t>Schilderwerken augustus - oktober 2014</a:t>
            </a:r>
          </a:p>
          <a:p>
            <a:pPr>
              <a:buFontTx/>
              <a:buChar char="-"/>
            </a:pPr>
            <a:r>
              <a:rPr lang="nl-BE" sz="2000" dirty="0" smtClean="0"/>
              <a:t>Plaatsing voorzetramen: augustus 2014</a:t>
            </a:r>
          </a:p>
          <a:p>
            <a:pPr>
              <a:buFontTx/>
              <a:buChar char="-"/>
            </a:pPr>
            <a:r>
              <a:rPr lang="nl-BE" sz="2000" dirty="0" smtClean="0"/>
              <a:t>Afwerking voorzetramen: september 2014</a:t>
            </a:r>
          </a:p>
        </p:txBody>
      </p:sp>
    </p:spTree>
    <p:extLst>
      <p:ext uri="{BB962C8B-B14F-4D97-AF65-F5344CB8AC3E}">
        <p14:creationId xmlns:p14="http://schemas.microsoft.com/office/powerpoint/2010/main" val="411326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Werfhinder - toegang tot studentenkamers:</a:t>
            </a:r>
          </a:p>
          <a:p>
            <a:pPr>
              <a:buFontTx/>
              <a:buChar char="-"/>
            </a:pPr>
            <a:r>
              <a:rPr lang="nl-BE" sz="2000" dirty="0" smtClean="0"/>
              <a:t>Mei 2014</a:t>
            </a:r>
            <a:r>
              <a:rPr lang="nl-BE" sz="2000" dirty="0"/>
              <a:t>:</a:t>
            </a:r>
          </a:p>
          <a:p>
            <a:pPr lvl="1">
              <a:buFontTx/>
              <a:buChar char="-"/>
            </a:pPr>
            <a:r>
              <a:rPr lang="nl-BE" sz="1600" dirty="0" smtClean="0"/>
              <a:t>opmeting nieuwe voorzetramen</a:t>
            </a:r>
          </a:p>
          <a:p>
            <a:pPr lvl="1">
              <a:buFontTx/>
              <a:buChar char="-"/>
            </a:pPr>
            <a:endParaRPr lang="nl-BE" sz="1600" dirty="0"/>
          </a:p>
          <a:p>
            <a:pPr>
              <a:buFontTx/>
              <a:buChar char="-"/>
            </a:pPr>
            <a:r>
              <a:rPr lang="nl-BE" sz="2000" dirty="0" smtClean="0"/>
              <a:t>Juli - september 2014:</a:t>
            </a:r>
          </a:p>
          <a:p>
            <a:pPr lvl="1">
              <a:buFontTx/>
              <a:buChar char="-"/>
            </a:pPr>
            <a:r>
              <a:rPr lang="nl-BE" sz="1600" dirty="0"/>
              <a:t>h</a:t>
            </a:r>
            <a:r>
              <a:rPr lang="nl-BE" sz="1600" dirty="0" smtClean="0"/>
              <a:t>erstel buitenschrijnwerk</a:t>
            </a:r>
          </a:p>
          <a:p>
            <a:pPr lvl="1">
              <a:buFontTx/>
              <a:buChar char="-"/>
            </a:pPr>
            <a:r>
              <a:rPr lang="nl-BE" sz="1600" dirty="0"/>
              <a:t>p</a:t>
            </a:r>
            <a:r>
              <a:rPr lang="nl-BE" sz="1600" dirty="0" smtClean="0"/>
              <a:t>laatsen voorzetramen</a:t>
            </a:r>
          </a:p>
          <a:p>
            <a:pPr lvl="1">
              <a:buFontTx/>
              <a:buChar char="-"/>
            </a:pPr>
            <a:r>
              <a:rPr lang="nl-BE" sz="1600" dirty="0"/>
              <a:t>s</a:t>
            </a:r>
            <a:r>
              <a:rPr lang="nl-BE" sz="1600" dirty="0" smtClean="0"/>
              <a:t>childeren (binnenzijde) buitenschrijnwerk en voorzetramen</a:t>
            </a:r>
          </a:p>
          <a:p>
            <a:pPr lvl="1">
              <a:buFontTx/>
              <a:buChar char="-"/>
            </a:pPr>
            <a:endParaRPr lang="nl-BE" sz="1600" dirty="0" smtClean="0"/>
          </a:p>
          <a:p>
            <a:pPr>
              <a:buFontTx/>
              <a:buChar char="-"/>
            </a:pPr>
            <a:r>
              <a:rPr lang="nl-BE" sz="2000" dirty="0" smtClean="0"/>
              <a:t>Oktober </a:t>
            </a:r>
            <a:r>
              <a:rPr lang="nl-BE" sz="2000" dirty="0"/>
              <a:t>2014:</a:t>
            </a:r>
          </a:p>
          <a:p>
            <a:pPr lvl="1">
              <a:buFontTx/>
              <a:buChar char="-"/>
            </a:pPr>
            <a:r>
              <a:rPr lang="nl-BE" sz="1600" dirty="0"/>
              <a:t>eventuele resterende </a:t>
            </a:r>
            <a:r>
              <a:rPr lang="nl-BE" sz="1600" dirty="0" smtClean="0"/>
              <a:t>afwerkingen</a:t>
            </a:r>
          </a:p>
          <a:p>
            <a:pPr lvl="1">
              <a:buFontTx/>
              <a:buChar char="-"/>
            </a:pPr>
            <a:endParaRPr lang="nl-BE" sz="1600" dirty="0"/>
          </a:p>
          <a:p>
            <a:pPr>
              <a:buFontTx/>
              <a:buChar char="-"/>
            </a:pPr>
            <a:r>
              <a:rPr lang="nl-BE" sz="2000" dirty="0" smtClean="0"/>
              <a:t>Indien toegang tot de kamer noodzakelijk wanneer deze in gebruik is, worden exacte timing en modaliteiten op voorhand afgesproken.</a:t>
            </a:r>
            <a:endParaRPr lang="nl-BE" sz="2000" dirty="0"/>
          </a:p>
          <a:p>
            <a:pPr lvl="1">
              <a:buFontTx/>
              <a:buChar char="-"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lvl="1">
              <a:buFontTx/>
              <a:buChar char="-"/>
            </a:pPr>
            <a:endParaRPr lang="nl-BE" sz="2000" dirty="0" smtClean="0"/>
          </a:p>
          <a:p>
            <a:pPr lvl="1">
              <a:buFontTx/>
              <a:buChar char="-"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120817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Werfhinder - toegang gemeenschappelijke ruimtes:</a:t>
            </a:r>
          </a:p>
          <a:p>
            <a:pPr>
              <a:buFontTx/>
              <a:buChar char="-"/>
            </a:pPr>
            <a:r>
              <a:rPr lang="nl-BE" sz="2000" dirty="0" smtClean="0"/>
              <a:t>OLV-van-de-Rozenkranskapel:</a:t>
            </a:r>
            <a:endParaRPr lang="nl-BE" sz="2000" dirty="0"/>
          </a:p>
          <a:p>
            <a:pPr lvl="1">
              <a:buFontTx/>
              <a:buChar char="-"/>
            </a:pPr>
            <a:r>
              <a:rPr lang="nl-BE" sz="1600" dirty="0"/>
              <a:t>r</a:t>
            </a:r>
            <a:r>
              <a:rPr lang="nl-BE" sz="1600" dirty="0" smtClean="0"/>
              <a:t>estauratie glas-in-loodramen in atelier</a:t>
            </a:r>
          </a:p>
          <a:p>
            <a:pPr lvl="1">
              <a:buFontTx/>
              <a:buChar char="-"/>
            </a:pPr>
            <a:r>
              <a:rPr lang="nl-BE" sz="1600" dirty="0" smtClean="0"/>
              <a:t>geen daglicht tussen eind 2014 en medio 2015</a:t>
            </a:r>
          </a:p>
          <a:p>
            <a:pPr>
              <a:buFontTx/>
              <a:buChar char="-"/>
            </a:pPr>
            <a:endParaRPr lang="nl-BE" sz="2000" dirty="0" smtClean="0"/>
          </a:p>
          <a:p>
            <a:pPr>
              <a:buFontTx/>
              <a:buChar char="-"/>
            </a:pPr>
            <a:r>
              <a:rPr lang="nl-BE" sz="2000" dirty="0" smtClean="0"/>
              <a:t>Andere ruimtes:</a:t>
            </a:r>
            <a:endParaRPr lang="nl-BE" sz="2000" dirty="0"/>
          </a:p>
          <a:p>
            <a:pPr lvl="1">
              <a:buFontTx/>
              <a:buChar char="-"/>
            </a:pPr>
            <a:r>
              <a:rPr lang="nl-BE" sz="1600" dirty="0"/>
              <a:t>herstellingen </a:t>
            </a:r>
            <a:r>
              <a:rPr lang="nl-BE" sz="1600" dirty="0" smtClean="0"/>
              <a:t>buitenschrijnwerk en schilderen </a:t>
            </a:r>
            <a:r>
              <a:rPr lang="nl-BE" sz="1600" dirty="0"/>
              <a:t>buitenschrijnwerk</a:t>
            </a:r>
          </a:p>
          <a:p>
            <a:pPr lvl="1">
              <a:buFontTx/>
              <a:buChar char="-"/>
            </a:pPr>
            <a:r>
              <a:rPr lang="nl-BE" sz="1600" dirty="0"/>
              <a:t>beperkte </a:t>
            </a:r>
            <a:r>
              <a:rPr lang="nl-BE" sz="1600" dirty="0" smtClean="0"/>
              <a:t>werfhinder</a:t>
            </a:r>
          </a:p>
          <a:p>
            <a:pPr lvl="1">
              <a:buFontTx/>
              <a:buChar char="-"/>
            </a:pPr>
            <a:r>
              <a:rPr lang="nl-BE" sz="1600" dirty="0"/>
              <a:t>i</a:t>
            </a:r>
            <a:r>
              <a:rPr lang="nl-BE" sz="1600" dirty="0" smtClean="0"/>
              <a:t>nterventies gespreid over ganse werfperiode</a:t>
            </a:r>
            <a:endParaRPr lang="nl-BE" sz="1600" dirty="0"/>
          </a:p>
          <a:p>
            <a:pPr>
              <a:buFontTx/>
              <a:buChar char="-"/>
            </a:pPr>
            <a:endParaRPr lang="nl-BE" sz="2000" dirty="0" smtClean="0"/>
          </a:p>
          <a:p>
            <a:pPr>
              <a:buFontTx/>
              <a:buChar char="-"/>
            </a:pPr>
            <a:r>
              <a:rPr lang="nl-BE" sz="2000" dirty="0" smtClean="0"/>
              <a:t>Ruimtes </a:t>
            </a:r>
            <a:r>
              <a:rPr lang="nl-BE" sz="2000" dirty="0"/>
              <a:t>kunnen steeds in gebruik blijven </a:t>
            </a:r>
            <a:r>
              <a:rPr lang="nl-BE" sz="2000" dirty="0" smtClean="0"/>
              <a:t>(mogelijk uitgezonderd </a:t>
            </a:r>
            <a:r>
              <a:rPr lang="nl-BE" sz="2000" dirty="0"/>
              <a:t>sommige ruimtes voor een </a:t>
            </a:r>
            <a:r>
              <a:rPr lang="nl-BE" sz="2000" dirty="0" smtClean="0"/>
              <a:t>beperkte </a:t>
            </a:r>
            <a:r>
              <a:rPr lang="nl-BE" sz="2000" dirty="0"/>
              <a:t>tijd</a:t>
            </a:r>
            <a:r>
              <a:rPr lang="nl-BE" sz="2000" dirty="0" smtClean="0"/>
              <a:t>)</a:t>
            </a:r>
            <a:endParaRPr lang="nl-BE" sz="2000" dirty="0"/>
          </a:p>
          <a:p>
            <a:pPr>
              <a:buFontTx/>
              <a:buChar char="-"/>
            </a:pPr>
            <a:endParaRPr lang="nl-BE" sz="2000" dirty="0" smtClean="0"/>
          </a:p>
          <a:p>
            <a:pPr lvl="1">
              <a:buFontTx/>
              <a:buChar char="-"/>
            </a:pPr>
            <a:endParaRPr lang="nl-BE" sz="2000" dirty="0" smtClean="0"/>
          </a:p>
          <a:p>
            <a:pPr lvl="1">
              <a:buFontTx/>
              <a:buChar char="-"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lvl="1">
              <a:buFontTx/>
              <a:buChar char="-"/>
            </a:pPr>
            <a:endParaRPr lang="nl-BE" sz="2000" dirty="0" smtClean="0"/>
          </a:p>
          <a:p>
            <a:pPr lvl="1">
              <a:buFontTx/>
              <a:buChar char="-"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3840503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1305352" y="1556792"/>
            <a:ext cx="6390232" cy="2232248"/>
          </a:xfrm>
        </p:spPr>
        <p:txBody>
          <a:bodyPr/>
          <a:lstStyle/>
          <a:p>
            <a:pPr algn="ctr"/>
            <a:r>
              <a:rPr lang="nl-BE" dirty="0" smtClean="0"/>
              <a:t/>
            </a:r>
            <a:br>
              <a:rPr lang="nl-BE" dirty="0" smtClean="0"/>
            </a:br>
            <a:r>
              <a:rPr lang="nl-BE" dirty="0"/>
              <a:t/>
            </a:r>
            <a:br>
              <a:rPr lang="nl-BE" dirty="0"/>
            </a:b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Bedankt voor uw aandacht</a:t>
            </a:r>
            <a:br>
              <a:rPr lang="nl-BE" dirty="0" smtClean="0"/>
            </a:br>
            <a:r>
              <a:rPr lang="nl-BE" dirty="0"/>
              <a:t/>
            </a:r>
            <a:br>
              <a:rPr lang="nl-BE" dirty="0"/>
            </a:br>
            <a:r>
              <a:rPr lang="nl-BE" dirty="0" smtClean="0"/>
              <a:t>Vragen?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3457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613349"/>
            <a:ext cx="4869096" cy="240793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448" y="836712"/>
            <a:ext cx="4886262" cy="353873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692696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Technische Diensten KU Leuven - Divisie Monumenten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 smtClean="0"/>
              <a:t>Projecteigenaar:</a:t>
            </a:r>
          </a:p>
          <a:p>
            <a:pPr marL="0" indent="0">
              <a:buNone/>
            </a:pPr>
            <a:r>
              <a:rPr lang="nl-BE" sz="2000" dirty="0" smtClean="0"/>
              <a:t>Eric Boucquey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r>
              <a:rPr lang="nl-BE" sz="2000" dirty="0" smtClean="0"/>
              <a:t>Werfcoördinator:</a:t>
            </a:r>
          </a:p>
          <a:p>
            <a:pPr marL="0" indent="0">
              <a:buNone/>
            </a:pPr>
            <a:r>
              <a:rPr lang="nl-BE" sz="2000" dirty="0" smtClean="0"/>
              <a:t>Robrecht Vanhagendoren</a:t>
            </a:r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</p:spTree>
    <p:extLst>
      <p:ext uri="{BB962C8B-B14F-4D97-AF65-F5344CB8AC3E}">
        <p14:creationId xmlns:p14="http://schemas.microsoft.com/office/powerpoint/2010/main" val="235827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692696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Indeling van de site:</a:t>
            </a:r>
          </a:p>
          <a:p>
            <a:pPr marL="0" indent="0">
              <a:buNone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1052736"/>
            <a:ext cx="4154214" cy="5112879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540000" y="5693364"/>
            <a:ext cx="3429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Presidentswoning H.I.W. (1893)</a:t>
            </a:r>
            <a:endParaRPr lang="en-US" dirty="0"/>
          </a:p>
        </p:txBody>
      </p:sp>
      <p:sp>
        <p:nvSpPr>
          <p:cNvPr id="7" name="Tekstvak 6"/>
          <p:cNvSpPr txBox="1"/>
          <p:nvPr/>
        </p:nvSpPr>
        <p:spPr>
          <a:xfrm>
            <a:off x="6300192" y="2636912"/>
            <a:ext cx="277518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	H.I.W. (1895):</a:t>
            </a:r>
          </a:p>
          <a:p>
            <a:r>
              <a:rPr lang="nl-BE" dirty="0" smtClean="0"/>
              <a:t>	- hoofdgebouw</a:t>
            </a:r>
            <a:endParaRPr lang="en-US" dirty="0" smtClean="0"/>
          </a:p>
          <a:p>
            <a:r>
              <a:rPr lang="nl-BE" dirty="0" smtClean="0"/>
              <a:t>	- bibliotheek</a:t>
            </a:r>
          </a:p>
          <a:p>
            <a:r>
              <a:rPr lang="nl-BE" dirty="0" smtClean="0"/>
              <a:t>	- gaanderij</a:t>
            </a:r>
          </a:p>
          <a:p>
            <a:r>
              <a:rPr lang="nl-BE" dirty="0" smtClean="0"/>
              <a:t>	- portierswoning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5560208" y="1196752"/>
            <a:ext cx="3339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Seminarie Leo XIII(1896-1899)</a:t>
            </a:r>
            <a:endParaRPr lang="en-US" dirty="0"/>
          </a:p>
        </p:txBody>
      </p:sp>
      <p:sp>
        <p:nvSpPr>
          <p:cNvPr id="9" name="Tekstvak 8"/>
          <p:cNvSpPr txBox="1"/>
          <p:nvPr/>
        </p:nvSpPr>
        <p:spPr>
          <a:xfrm>
            <a:off x="107504" y="3609175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 smtClean="0"/>
              <a:t>Annexen Leo XIII</a:t>
            </a:r>
          </a:p>
          <a:p>
            <a:r>
              <a:rPr lang="nl-BE" dirty="0" smtClean="0"/>
              <a:t>(1899-1908)</a:t>
            </a:r>
            <a:endParaRPr lang="en-US" dirty="0"/>
          </a:p>
        </p:txBody>
      </p:sp>
      <p:cxnSp>
        <p:nvCxnSpPr>
          <p:cNvPr id="11" name="Rechte verbindingslijn met pijl 10"/>
          <p:cNvCxnSpPr/>
          <p:nvPr/>
        </p:nvCxnSpPr>
        <p:spPr>
          <a:xfrm flipH="1">
            <a:off x="5148064" y="3104964"/>
            <a:ext cx="2032992" cy="360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/>
          <p:nvPr/>
        </p:nvCxnSpPr>
        <p:spPr>
          <a:xfrm flipH="1">
            <a:off x="5560208" y="3375576"/>
            <a:ext cx="1620848" cy="41346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met pijl 12"/>
          <p:cNvCxnSpPr/>
          <p:nvPr/>
        </p:nvCxnSpPr>
        <p:spPr>
          <a:xfrm flipH="1">
            <a:off x="5842830" y="3717032"/>
            <a:ext cx="1338226" cy="7200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met pijl 13"/>
          <p:cNvCxnSpPr/>
          <p:nvPr/>
        </p:nvCxnSpPr>
        <p:spPr>
          <a:xfrm flipH="1">
            <a:off x="6300192" y="4005064"/>
            <a:ext cx="880864" cy="1008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met pijl 22"/>
          <p:cNvCxnSpPr/>
          <p:nvPr/>
        </p:nvCxnSpPr>
        <p:spPr>
          <a:xfrm flipH="1">
            <a:off x="3779912" y="1383232"/>
            <a:ext cx="1826728" cy="67761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echte verbindingslijn met pijl 23"/>
          <p:cNvCxnSpPr/>
          <p:nvPr/>
        </p:nvCxnSpPr>
        <p:spPr>
          <a:xfrm flipV="1">
            <a:off x="3851920" y="5157192"/>
            <a:ext cx="1008112" cy="6480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380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231"/>
            <a:ext cx="7956376" cy="5756407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683568" y="5965174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ca. 1900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166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Gevelrestauratie:</a:t>
            </a:r>
          </a:p>
          <a:p>
            <a:pPr>
              <a:buFontTx/>
              <a:buChar char="-"/>
            </a:pPr>
            <a:r>
              <a:rPr lang="nl-BE" sz="2000" dirty="0" smtClean="0"/>
              <a:t>Gevelreiniging</a:t>
            </a:r>
          </a:p>
          <a:p>
            <a:pPr>
              <a:buFontTx/>
              <a:buChar char="-"/>
            </a:pPr>
            <a:r>
              <a:rPr lang="nl-BE" sz="2000" dirty="0" smtClean="0"/>
              <a:t>Herstel voegwerk</a:t>
            </a:r>
          </a:p>
          <a:p>
            <a:pPr>
              <a:buFontTx/>
              <a:buChar char="-"/>
            </a:pPr>
            <a:r>
              <a:rPr lang="nl-BE" sz="2000" dirty="0" smtClean="0"/>
              <a:t>Vervangen beschadigde bakstenen</a:t>
            </a:r>
          </a:p>
          <a:p>
            <a:pPr>
              <a:buFontTx/>
              <a:buChar char="-"/>
            </a:pPr>
            <a:r>
              <a:rPr lang="nl-BE" sz="2000" dirty="0" smtClean="0"/>
              <a:t>Herstel natuursteen</a:t>
            </a:r>
          </a:p>
          <a:p>
            <a:pPr>
              <a:buFontTx/>
              <a:buChar char="-"/>
            </a:pPr>
            <a:r>
              <a:rPr lang="nl-BE" sz="2000" dirty="0" err="1" smtClean="0"/>
              <a:t>Hermetsen</a:t>
            </a:r>
            <a:r>
              <a:rPr lang="nl-BE" sz="2000" dirty="0" smtClean="0"/>
              <a:t> schoorstenen</a:t>
            </a:r>
          </a:p>
          <a:p>
            <a:pPr>
              <a:buFontTx/>
              <a:buChar char="-"/>
            </a:pPr>
            <a:r>
              <a:rPr lang="nl-BE" sz="2000" dirty="0" err="1" smtClean="0"/>
              <a:t>Gevelhydrofuge</a:t>
            </a:r>
            <a:endParaRPr lang="nl-BE" sz="2000" dirty="0" smtClean="0"/>
          </a:p>
          <a:p>
            <a:pPr>
              <a:buFontTx/>
              <a:buChar char="-"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456384"/>
            <a:ext cx="2139702" cy="285293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908720"/>
            <a:ext cx="2939819" cy="2204864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805" y="3477006"/>
            <a:ext cx="2124235" cy="2832314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68" y="3477006"/>
            <a:ext cx="2124236" cy="283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55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err="1" smtClean="0"/>
              <a:t>Dakwerken</a:t>
            </a:r>
            <a:r>
              <a:rPr lang="nl-BE" sz="2000" dirty="0" smtClean="0"/>
              <a:t>:</a:t>
            </a:r>
          </a:p>
          <a:p>
            <a:pPr>
              <a:buFontTx/>
              <a:buChar char="-"/>
            </a:pPr>
            <a:r>
              <a:rPr lang="nl-BE" sz="2000" dirty="0" smtClean="0"/>
              <a:t>Vernieuwen leien</a:t>
            </a:r>
          </a:p>
          <a:p>
            <a:pPr>
              <a:buFontTx/>
              <a:buChar char="-"/>
            </a:pPr>
            <a:r>
              <a:rPr lang="nl-BE" sz="2000" dirty="0" smtClean="0"/>
              <a:t>Vernieuwen waterdichtingen</a:t>
            </a:r>
          </a:p>
          <a:p>
            <a:pPr>
              <a:buFontTx/>
              <a:buChar char="-"/>
            </a:pPr>
            <a:r>
              <a:rPr lang="nl-BE" sz="2000" dirty="0"/>
              <a:t>H</a:t>
            </a:r>
            <a:r>
              <a:rPr lang="nl-BE" sz="2000" dirty="0" smtClean="0"/>
              <a:t>erstel </a:t>
            </a:r>
            <a:r>
              <a:rPr lang="nl-BE" sz="2000" dirty="0" err="1" smtClean="0"/>
              <a:t>daktimmer</a:t>
            </a:r>
            <a:r>
              <a:rPr lang="nl-BE" sz="2000" dirty="0" smtClean="0"/>
              <a:t> en houtbehandeling</a:t>
            </a:r>
          </a:p>
          <a:p>
            <a:pPr>
              <a:buFontTx/>
              <a:buChar char="-"/>
            </a:pPr>
            <a:r>
              <a:rPr lang="nl-BE" sz="2000" dirty="0" smtClean="0"/>
              <a:t>Vernieuwen bliksembeveiliging</a:t>
            </a:r>
          </a:p>
          <a:p>
            <a:pPr>
              <a:buFontTx/>
              <a:buChar char="-"/>
            </a:pPr>
            <a:r>
              <a:rPr lang="nl-BE" sz="2000" dirty="0" smtClean="0"/>
              <a:t>Herstel smeedwerk</a:t>
            </a:r>
          </a:p>
          <a:p>
            <a:pPr>
              <a:buFontTx/>
              <a:buChar char="-"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356992"/>
            <a:ext cx="2139702" cy="2852936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3356992"/>
            <a:ext cx="2155168" cy="2873557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3356992"/>
            <a:ext cx="2139702" cy="2852936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64704"/>
            <a:ext cx="3275856" cy="245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Dak OLV-van-de-Rozenkranskapel:</a:t>
            </a:r>
          </a:p>
          <a:p>
            <a:pPr>
              <a:buFontTx/>
              <a:buChar char="-"/>
            </a:pPr>
            <a:r>
              <a:rPr lang="nl-BE" sz="2000" dirty="0" smtClean="0"/>
              <a:t>Leien worden vervangen door gekleurde, geglazuurde tegelpannen volgens origineel patroon</a:t>
            </a:r>
          </a:p>
          <a:p>
            <a:pPr>
              <a:buFontTx/>
              <a:buChar char="-"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  <p:pic>
        <p:nvPicPr>
          <p:cNvPr id="28" name="Afbeelding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3500828" cy="2893378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373944"/>
            <a:ext cx="2736304" cy="217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06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Schrijnwerken:</a:t>
            </a:r>
          </a:p>
          <a:p>
            <a:pPr>
              <a:buFontTx/>
              <a:buChar char="-"/>
            </a:pPr>
            <a:r>
              <a:rPr lang="nl-BE" sz="2000" dirty="0" smtClean="0"/>
              <a:t>Nazicht en herstel ramen en deuren</a:t>
            </a:r>
          </a:p>
          <a:p>
            <a:pPr>
              <a:buFontTx/>
              <a:buChar char="-"/>
            </a:pPr>
            <a:r>
              <a:rPr lang="nl-BE" sz="2000" dirty="0" smtClean="0"/>
              <a:t>Vervangen beschadigd glas</a:t>
            </a:r>
          </a:p>
          <a:p>
            <a:pPr>
              <a:buFontTx/>
              <a:buChar char="-"/>
            </a:pPr>
            <a:r>
              <a:rPr lang="nl-BE" sz="2000" dirty="0" smtClean="0"/>
              <a:t>Voorzetramen in alle studentenkamers</a:t>
            </a:r>
          </a:p>
          <a:p>
            <a:pPr>
              <a:buFontTx/>
              <a:buChar char="-"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701501"/>
            <a:ext cx="2367672" cy="3156897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38021" y="3081898"/>
            <a:ext cx="3116329" cy="2337247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997" y="866993"/>
            <a:ext cx="3379667" cy="4506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116632"/>
            <a:ext cx="8334000" cy="512696"/>
          </a:xfrm>
        </p:spPr>
        <p:txBody>
          <a:bodyPr>
            <a:normAutofit fontScale="90000"/>
          </a:bodyPr>
          <a:lstStyle/>
          <a:p>
            <a:r>
              <a:rPr lang="nl-BE" dirty="0" smtClean="0">
                <a:solidFill>
                  <a:schemeClr val="accent3"/>
                </a:solidFill>
              </a:rPr>
              <a:t>Restauratie Seminarie Leo XIII</a:t>
            </a:r>
            <a:endParaRPr lang="nl-BE" dirty="0">
              <a:solidFill>
                <a:schemeClr val="accent3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000" y="809328"/>
            <a:ext cx="8334000" cy="5832648"/>
          </a:xfrm>
        </p:spPr>
        <p:txBody>
          <a:bodyPr/>
          <a:lstStyle/>
          <a:p>
            <a:pPr marL="0" indent="0">
              <a:buNone/>
            </a:pPr>
            <a:r>
              <a:rPr lang="nl-BE" sz="2000" dirty="0" smtClean="0"/>
              <a:t>Schilderwerken:</a:t>
            </a:r>
          </a:p>
          <a:p>
            <a:pPr>
              <a:buFontTx/>
              <a:buChar char="-"/>
            </a:pPr>
            <a:r>
              <a:rPr lang="nl-BE" sz="2000" dirty="0" smtClean="0"/>
              <a:t>Buitenschrijnwerk</a:t>
            </a:r>
          </a:p>
          <a:p>
            <a:pPr>
              <a:buFontTx/>
              <a:buChar char="-"/>
            </a:pPr>
            <a:r>
              <a:rPr lang="nl-BE" sz="2000" dirty="0"/>
              <a:t>D</a:t>
            </a:r>
            <a:r>
              <a:rPr lang="nl-BE" sz="2000" dirty="0" smtClean="0"/>
              <a:t>akgoten en dakkapellen</a:t>
            </a:r>
          </a:p>
          <a:p>
            <a:pPr>
              <a:buFontTx/>
              <a:buChar char="-"/>
            </a:pPr>
            <a:r>
              <a:rPr lang="nl-BE" sz="2000" dirty="0" smtClean="0"/>
              <a:t>Metalen elementen</a:t>
            </a:r>
          </a:p>
          <a:p>
            <a:pPr>
              <a:buFontTx/>
              <a:buChar char="-"/>
            </a:pPr>
            <a:endParaRPr lang="nl-BE" sz="2000" dirty="0" smtClean="0"/>
          </a:p>
          <a:p>
            <a:pPr marL="0" indent="0">
              <a:buNone/>
            </a:pPr>
            <a:endParaRPr lang="nl-BE" sz="2000" dirty="0"/>
          </a:p>
          <a:p>
            <a:pPr marL="0" indent="0">
              <a:buNone/>
            </a:pPr>
            <a:endParaRPr lang="nl-BE" sz="2000" dirty="0" smtClean="0"/>
          </a:p>
          <a:p>
            <a:endParaRPr lang="nl-BE" dirty="0" smtClean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645024"/>
            <a:ext cx="3254131" cy="244059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900100"/>
            <a:ext cx="3275856" cy="245689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00" y="3068960"/>
            <a:ext cx="2282552" cy="304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rporate-KU Leuven-Liggend-Achtergrond Wit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52BDEC"/>
      </a:accent3>
      <a:accent4>
        <a:srgbClr val="00407A"/>
      </a:accent4>
      <a:accent5>
        <a:srgbClr val="7F7F7F"/>
      </a:accent5>
      <a:accent6>
        <a:srgbClr val="595959"/>
      </a:accent6>
      <a:hlink>
        <a:srgbClr val="1D8DB0"/>
      </a:hlink>
      <a:folHlink>
        <a:srgbClr val="00407A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orporate-KU Leuven-Liggend-Achtergrond Wit en Watermerk">
  <a:themeElements>
    <a:clrScheme name="KULeuven-Themakleuren">
      <a:dk1>
        <a:srgbClr val="00407A"/>
      </a:dk1>
      <a:lt1>
        <a:srgbClr val="FFFFFF"/>
      </a:lt1>
      <a:dk2>
        <a:srgbClr val="00407A"/>
      </a:dk2>
      <a:lt2>
        <a:srgbClr val="FFFFFF"/>
      </a:lt2>
      <a:accent1>
        <a:srgbClr val="1D8DB0"/>
      </a:accent1>
      <a:accent2>
        <a:srgbClr val="116E8A"/>
      </a:accent2>
      <a:accent3>
        <a:srgbClr val="86BCE5"/>
      </a:accent3>
      <a:accent4>
        <a:srgbClr val="00407A"/>
      </a:accent4>
      <a:accent5>
        <a:srgbClr val="7F7F7F"/>
      </a:accent5>
      <a:accent6>
        <a:srgbClr val="595959"/>
      </a:accent6>
      <a:hlink>
        <a:srgbClr val="009999"/>
      </a:hlink>
      <a:folHlink>
        <a:srgbClr val="800080"/>
      </a:folHlink>
    </a:clrScheme>
    <a:fontScheme name="KULeuv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16E8A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corporate-KULeuven</Template>
  <TotalTime>2808</TotalTime>
  <Words>484</Words>
  <Application>Microsoft Office PowerPoint</Application>
  <PresentationFormat>Diavoorstelling (4:3)</PresentationFormat>
  <Paragraphs>168</Paragraphs>
  <Slides>19</Slides>
  <Notes>0</Notes>
  <HiddenSlides>0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19</vt:i4>
      </vt:variant>
    </vt:vector>
  </HeadingPairs>
  <TitlesOfParts>
    <vt:vector size="21" baseType="lpstr">
      <vt:lpstr>Corporate-KU Leuven-Liggend-Achtergrond Wit</vt:lpstr>
      <vt:lpstr>Corporate-KU Leuven-Liggend-Achtergrond Wit en Watermerk</vt:lpstr>
      <vt:lpstr> Restauratie van het Seminarie Leo XIII</vt:lpstr>
      <vt:lpstr>Restauratie Seminarie Leo XIII</vt:lpstr>
      <vt:lpstr>Restauratie Seminarie Leo XIII</vt:lpstr>
      <vt:lpstr>PowerPoint-presentatie</vt:lpstr>
      <vt:lpstr>Restauratie Seminarie Leo XIII</vt:lpstr>
      <vt:lpstr>Restauratie Seminarie Leo XIII</vt:lpstr>
      <vt:lpstr>Restauratie Seminarie Leo XIII</vt:lpstr>
      <vt:lpstr>Restauratie Seminarie Leo XIII</vt:lpstr>
      <vt:lpstr>Restauratie Seminarie Leo XIII</vt:lpstr>
      <vt:lpstr>Restauratie Seminarie Leo XIII</vt:lpstr>
      <vt:lpstr>Restauratie Seminarie Leo XIII</vt:lpstr>
      <vt:lpstr>Restauratie Seminarie Leo XIII</vt:lpstr>
      <vt:lpstr>Restauratie Seminarie Leo XIII</vt:lpstr>
      <vt:lpstr>Restauratie Seminarie Leo XIII</vt:lpstr>
      <vt:lpstr>Restauratie Seminarie Leo XIII</vt:lpstr>
      <vt:lpstr>Restauratie Seminarie Leo XIII</vt:lpstr>
      <vt:lpstr>Restauratie Seminarie Leo XIII</vt:lpstr>
      <vt:lpstr>Restauratie Seminarie Leo XIII</vt:lpstr>
      <vt:lpstr>   Bedankt voor uw aandacht  Vragen?</vt:lpstr>
    </vt:vector>
  </TitlesOfParts>
  <Company>KULeuven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ICTS | Communicatie, Servicepunt en Opleiding</dc:creator>
  <dc:description>Huisstijl KU Leuven - versie 24 juli 2012</dc:description>
  <cp:lastModifiedBy>Leo XIII  seminarie</cp:lastModifiedBy>
  <cp:revision>170</cp:revision>
  <dcterms:created xsi:type="dcterms:W3CDTF">2012-07-10T07:57:57Z</dcterms:created>
  <dcterms:modified xsi:type="dcterms:W3CDTF">2014-02-17T15:20:53Z</dcterms:modified>
</cp:coreProperties>
</file>